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lack" panose="020F0502020204030204" pitchFamily="34" charset="0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F1FB59-245C-45E8-8137-70647BB16E53}">
  <a:tblStyle styleId="{54F1FB59-245C-45E8-8137-70647BB16E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>
      <p:cViewPr varScale="1">
        <p:scale>
          <a:sx n="184" d="100"/>
          <a:sy n="184" d="100"/>
        </p:scale>
        <p:origin x="176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4f3e48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54f3e48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4f3e48f2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54f3e48f2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4f3e48f2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Edit. </a:t>
            </a:r>
            <a:r>
              <a:rPr lang="en" b="1"/>
              <a:t>Show the plus or minus.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to measure effort, not just measure</a:t>
            </a:r>
            <a:endParaRPr/>
          </a:p>
        </p:txBody>
      </p:sp>
      <p:sp>
        <p:nvSpPr>
          <p:cNvPr id="136" name="Google Shape;136;g354f3e48f2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4f3e48f2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54f3e48f2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4f3e48f2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54f3e48f2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4f3e48f2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54f3e48f2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4f3e48f2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54f3e48f2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4f3e48f2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54f3e48f2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4f3e48f2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Poll: What is your primary role (you can choose more than 1)? Program Director, Manager or Supervisor, Job Coach/Employment Staff, Direct Care Staff, Families, Self-Advocate</a:t>
            </a:r>
            <a:endParaRPr/>
          </a:p>
        </p:txBody>
      </p:sp>
      <p:sp>
        <p:nvSpPr>
          <p:cNvPr id="62" name="Google Shape;62;g354f3e48f2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4f3e48f2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I always thought that goals were the sole driver of outcomes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What I’ve learned is that even passionate people need to be equipped to do this work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Today, I am going to try to talk about a few of the ways I have tried to develop workforce developers. And Suzy is going to make suggestions about how I could have done it more intelligently </a:t>
            </a:r>
            <a:endParaRPr/>
          </a:p>
        </p:txBody>
      </p:sp>
      <p:sp>
        <p:nvSpPr>
          <p:cNvPr id="69" name="Google Shape;69;g354f3e48f2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4f3e48f2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54f3e48f2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4f3e48f2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 learning.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</a:t>
            </a:r>
            <a:endParaRPr/>
          </a:p>
        </p:txBody>
      </p:sp>
      <p:sp>
        <p:nvSpPr>
          <p:cNvPr id="85" name="Google Shape;85;g354f3e48f2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4f3e48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Footnotes to certification indicators. </a:t>
            </a:r>
            <a:endParaRPr/>
          </a:p>
        </p:txBody>
      </p:sp>
      <p:sp>
        <p:nvSpPr>
          <p:cNvPr id="102" name="Google Shape;102;g354f3e48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4f3e48f2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54f3e48f2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4f3e48f2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54f3e48f2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4f3e48f2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54f3e48f2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hyperlink" Target="https://elearningindustry.com/the-adult-learning-theory-andragogy-of-malcolm-knowl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idx="4294967295"/>
          </p:nvPr>
        </p:nvSpPr>
        <p:spPr>
          <a:xfrm>
            <a:off x="514357" y="1729660"/>
            <a:ext cx="7848300" cy="16841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4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Strategies to Support </a:t>
            </a:r>
          </a:p>
          <a:p>
            <a:pPr marL="0" marR="0" lvl="1" indent="0" algn="l" defTabSz="914400" rtl="0" eaLnBrk="1" fontAlgn="auto" latinLnBrk="0" hangingPunct="1">
              <a:lnSpc>
                <a:spcPct val="114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Job Coaches and CBDS Staff </a:t>
            </a:r>
          </a:p>
          <a:p>
            <a:pPr marL="0" marR="0" lvl="1" indent="0" algn="l" defTabSz="914400" rtl="0" eaLnBrk="1" fontAlgn="auto" latinLnBrk="0" hangingPunct="1">
              <a:lnSpc>
                <a:spcPct val="114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in the Pursuit of Competitive Integrated Employment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70330" y="3952177"/>
            <a:ext cx="404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rgbClr val="334A7D"/>
                </a:solidFill>
                <a:latin typeface="Lato"/>
                <a:ea typeface="Lato"/>
                <a:cs typeface="Lato"/>
                <a:sym typeface="Lato"/>
              </a:rPr>
              <a:t>Jeff Gentry and Suzanne Henderson</a:t>
            </a:r>
            <a:endParaRPr sz="1200"/>
          </a:p>
        </p:txBody>
      </p:sp>
      <p:sp>
        <p:nvSpPr>
          <p:cNvPr id="54" name="Google Shape;5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9601" y="594444"/>
            <a:ext cx="447203" cy="111800"/>
          </a:xfrm>
          <a:custGeom>
            <a:avLst/>
            <a:gdLst/>
            <a:ahLst/>
            <a:cxnLst/>
            <a:rect l="l" t="t" r="r" b="b"/>
            <a:pathLst>
              <a:path w="640763" h="160191" extrusionOk="0">
                <a:moveTo>
                  <a:pt x="0" y="0"/>
                </a:moveTo>
                <a:lnTo>
                  <a:pt x="640764" y="0"/>
                </a:lnTo>
                <a:lnTo>
                  <a:pt x="640764" y="160191"/>
                </a:lnTo>
                <a:lnTo>
                  <a:pt x="0" y="160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" name="Google Shape;56;p13" descr="JVS logo."/>
          <p:cNvSpPr/>
          <p:nvPr/>
        </p:nvSpPr>
        <p:spPr>
          <a:xfrm>
            <a:off x="431350" y="198480"/>
            <a:ext cx="1196728" cy="1444465"/>
          </a:xfrm>
          <a:custGeom>
            <a:avLst/>
            <a:gdLst/>
            <a:ahLst/>
            <a:cxnLst/>
            <a:rect l="l" t="t" r="r" b="b"/>
            <a:pathLst>
              <a:path w="2253776" h="2773280" extrusionOk="0">
                <a:moveTo>
                  <a:pt x="0" y="0"/>
                </a:moveTo>
                <a:lnTo>
                  <a:pt x="2253776" y="0"/>
                </a:lnTo>
                <a:lnTo>
                  <a:pt x="2253776" y="2773280"/>
                </a:lnTo>
                <a:lnTo>
                  <a:pt x="0" y="2773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8902" r="-24562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" name="Google Shape;5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6254886" y="2254391"/>
            <a:ext cx="2702661" cy="3075573"/>
          </a:xfrm>
          <a:custGeom>
            <a:avLst/>
            <a:gdLst/>
            <a:ahLst/>
            <a:cxnLst/>
            <a:rect l="l" t="t" r="r" b="b"/>
            <a:pathLst>
              <a:path w="5405321" h="6151147" extrusionOk="0">
                <a:moveTo>
                  <a:pt x="0" y="0"/>
                </a:moveTo>
                <a:lnTo>
                  <a:pt x="5405321" y="0"/>
                </a:lnTo>
                <a:lnTo>
                  <a:pt x="5405321" y="6151147"/>
                </a:lnTo>
                <a:lnTo>
                  <a:pt x="0" y="6151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F0CC86C5-54C2-FC44-83AE-B88D7E4F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330" y="4614283"/>
            <a:ext cx="447203" cy="111800"/>
          </a:xfrm>
          <a:custGeom>
            <a:avLst/>
            <a:gdLst/>
            <a:ahLst/>
            <a:cxnLst/>
            <a:rect l="l" t="t" r="r" b="b"/>
            <a:pathLst>
              <a:path w="640763" h="160191" extrusionOk="0">
                <a:moveTo>
                  <a:pt x="0" y="0"/>
                </a:moveTo>
                <a:lnTo>
                  <a:pt x="640764" y="0"/>
                </a:lnTo>
                <a:lnTo>
                  <a:pt x="640764" y="160191"/>
                </a:lnTo>
                <a:lnTo>
                  <a:pt x="0" y="160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 idx="4294967295"/>
          </p:nvPr>
        </p:nvSpPr>
        <p:spPr>
          <a:xfrm>
            <a:off x="266801" y="303078"/>
            <a:ext cx="7944222" cy="3714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Try ES-Coach for Free!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266801" y="940813"/>
            <a:ext cx="4305300" cy="3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rgbClr val="DF612C"/>
                </a:solidFill>
                <a:latin typeface="Lato Black"/>
                <a:ea typeface="Lato Black"/>
                <a:cs typeface="Lato Black"/>
                <a:sym typeface="Lato Black"/>
              </a:rPr>
              <a:t>Thanks to the Kessler Foundation, your organization can access ES-Coach at no cost until June 2025.</a:t>
            </a:r>
            <a:endParaRPr sz="1700" b="1" i="0" u="none" strike="noStrike" cap="none">
              <a:solidFill>
                <a:srgbClr val="DF612C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ES-Coach equips your team with:</a:t>
            </a:r>
            <a:endParaRPr sz="700"/>
          </a:p>
          <a:p>
            <a:pPr marL="381000" marR="0" lvl="1" indent="-18415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Visualizing your service delivery</a:t>
            </a:r>
            <a:endParaRPr sz="700"/>
          </a:p>
          <a:p>
            <a:pPr marL="381000" marR="0" lvl="1" indent="-18415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Daily microlearning</a:t>
            </a:r>
            <a:endParaRPr sz="700"/>
          </a:p>
          <a:p>
            <a:pPr marL="381000" marR="0" lvl="1" indent="-18415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Coaching Support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rgbClr val="DF612C"/>
                </a:solidFill>
                <a:latin typeface="Lato Black"/>
                <a:ea typeface="Lato Black"/>
                <a:cs typeface="Lato Black"/>
                <a:sym typeface="Lato Black"/>
              </a:rPr>
              <a:t>Questions? Email info@es-coach.org.</a:t>
            </a:r>
            <a:endParaRPr sz="700"/>
          </a:p>
        </p:txBody>
      </p:sp>
      <p:pic>
        <p:nvPicPr>
          <p:cNvPr id="133" name="Google Shape;133;p22" descr="QR code for www.es-coach.org 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425" y="1003200"/>
            <a:ext cx="3101451" cy="31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 idx="4294967295"/>
          </p:nvPr>
        </p:nvSpPr>
        <p:spPr>
          <a:xfrm>
            <a:off x="266800" y="333375"/>
            <a:ext cx="8386200" cy="1200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Tracking Our Investments in People’s Careers: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Weekly Service Delivery Report Scoreboard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(Jeff’s inelegant but effective method)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6414987" y="2393997"/>
            <a:ext cx="2576513" cy="2932020"/>
          </a:xfrm>
          <a:custGeom>
            <a:avLst/>
            <a:gdLst/>
            <a:ahLst/>
            <a:cxnLst/>
            <a:rect l="l" t="t" r="r" b="b"/>
            <a:pathLst>
              <a:path w="5153025" h="5864040" extrusionOk="0">
                <a:moveTo>
                  <a:pt x="0" y="0"/>
                </a:moveTo>
                <a:lnTo>
                  <a:pt x="5153025" y="0"/>
                </a:lnTo>
                <a:lnTo>
                  <a:pt x="5153025" y="5864039"/>
                </a:lnTo>
                <a:lnTo>
                  <a:pt x="0" y="5864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EED40C-4472-0CE8-6B26-D426A831C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14249"/>
              </p:ext>
            </p:extLst>
          </p:nvPr>
        </p:nvGraphicFramePr>
        <p:xfrm>
          <a:off x="330711" y="1917087"/>
          <a:ext cx="6665660" cy="2661218"/>
        </p:xfrm>
        <a:graphic>
          <a:graphicData uri="http://schemas.openxmlformats.org/drawingml/2006/table">
            <a:tbl>
              <a:tblPr firstRow="1" firstCol="1" bandRow="1">
                <a:tableStyleId>{54F1FB59-245C-45E8-8137-70647BB16E53}</a:tableStyleId>
              </a:tblPr>
              <a:tblGrid>
                <a:gridCol w="1714640">
                  <a:extLst>
                    <a:ext uri="{9D8B030D-6E8A-4147-A177-3AD203B41FA5}">
                      <a16:colId xmlns:a16="http://schemas.microsoft.com/office/drawing/2014/main" val="3670833370"/>
                    </a:ext>
                  </a:extLst>
                </a:gridCol>
                <a:gridCol w="1650340">
                  <a:extLst>
                    <a:ext uri="{9D8B030D-6E8A-4147-A177-3AD203B41FA5}">
                      <a16:colId xmlns:a16="http://schemas.microsoft.com/office/drawing/2014/main" val="458550548"/>
                    </a:ext>
                  </a:extLst>
                </a:gridCol>
                <a:gridCol w="1650340">
                  <a:extLst>
                    <a:ext uri="{9D8B030D-6E8A-4147-A177-3AD203B41FA5}">
                      <a16:colId xmlns:a16="http://schemas.microsoft.com/office/drawing/2014/main" val="3794719931"/>
                    </a:ext>
                  </a:extLst>
                </a:gridCol>
                <a:gridCol w="1650340">
                  <a:extLst>
                    <a:ext uri="{9D8B030D-6E8A-4147-A177-3AD203B41FA5}">
                      <a16:colId xmlns:a16="http://schemas.microsoft.com/office/drawing/2014/main" val="4046792339"/>
                    </a:ext>
                  </a:extLst>
                </a:gridCol>
              </a:tblGrid>
              <a:tr h="380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Name: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Goal: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Actual: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Variance: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1412550"/>
                  </a:ext>
                </a:extLst>
              </a:tr>
              <a:tr h="380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Jeff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+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1625981"/>
                  </a:ext>
                </a:extLst>
              </a:tr>
              <a:tr h="380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Kyle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20 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24.75 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+4.75 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8425163"/>
                  </a:ext>
                </a:extLst>
              </a:tr>
              <a:tr h="380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Tom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15 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18.25 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+3.25 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4505599"/>
                  </a:ext>
                </a:extLst>
              </a:tr>
              <a:tr h="380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Lacey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-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-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-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1096185"/>
                  </a:ext>
                </a:extLst>
              </a:tr>
              <a:tr h="380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Ethan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20 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14 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(6)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9419546"/>
                  </a:ext>
                </a:extLst>
              </a:tr>
              <a:tr h="380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James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20 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22.5  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 +2.5 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632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 idx="4294967295"/>
          </p:nvPr>
        </p:nvSpPr>
        <p:spPr>
          <a:xfrm>
            <a:off x="471507" y="357124"/>
            <a:ext cx="4076266" cy="7333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The WHAT Still Matters!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Staying on Goal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1221" y="1076628"/>
            <a:ext cx="320382" cy="80095"/>
          </a:xfrm>
          <a:custGeom>
            <a:avLst/>
            <a:gdLst/>
            <a:ahLst/>
            <a:cxnLst/>
            <a:rect l="l" t="t" r="r" b="b"/>
            <a:pathLst>
              <a:path w="640763" h="160191" extrusionOk="0">
                <a:moveTo>
                  <a:pt x="0" y="0"/>
                </a:moveTo>
                <a:lnTo>
                  <a:pt x="640763" y="0"/>
                </a:lnTo>
                <a:lnTo>
                  <a:pt x="640763" y="160191"/>
                </a:lnTo>
                <a:lnTo>
                  <a:pt x="0" y="160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7" name="Google Shape;14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7497255" y="2768183"/>
            <a:ext cx="2144814" cy="1158199"/>
          </a:xfrm>
          <a:custGeom>
            <a:avLst/>
            <a:gdLst/>
            <a:ahLst/>
            <a:cxnLst/>
            <a:rect l="l" t="t" r="r" b="b"/>
            <a:pathLst>
              <a:path w="4289628" h="2316399" extrusionOk="0">
                <a:moveTo>
                  <a:pt x="0" y="0"/>
                </a:moveTo>
                <a:lnTo>
                  <a:pt x="4289628" y="0"/>
                </a:lnTo>
                <a:lnTo>
                  <a:pt x="4289628" y="2316399"/>
                </a:lnTo>
                <a:lnTo>
                  <a:pt x="0" y="2316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8" name="Google Shape;14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7535473" y="3544987"/>
            <a:ext cx="1704796" cy="1704796"/>
          </a:xfrm>
          <a:custGeom>
            <a:avLst/>
            <a:gdLst/>
            <a:ahLst/>
            <a:cxnLst/>
            <a:rect l="l" t="t" r="r" b="b"/>
            <a:pathLst>
              <a:path w="3409593" h="3409593" extrusionOk="0">
                <a:moveTo>
                  <a:pt x="0" y="0"/>
                </a:moveTo>
                <a:lnTo>
                  <a:pt x="3409592" y="0"/>
                </a:lnTo>
                <a:lnTo>
                  <a:pt x="3409592" y="3409593"/>
                </a:lnTo>
                <a:lnTo>
                  <a:pt x="0" y="3409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779" y="1339558"/>
            <a:ext cx="351802" cy="358577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5" name="Google Shape;155;p24"/>
          <p:cNvSpPr txBox="1"/>
          <p:nvPr/>
        </p:nvSpPr>
        <p:spPr>
          <a:xfrm>
            <a:off x="1130638" y="1317161"/>
            <a:ext cx="4223615" cy="31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Establishing &amp; Reinforcing Scoreboards</a:t>
            </a:r>
            <a:endParaRPr sz="700" dirty="0"/>
          </a:p>
        </p:txBody>
      </p:sp>
      <p:sp>
        <p:nvSpPr>
          <p:cNvPr id="150" name="Google Shape;15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7" y="1939380"/>
            <a:ext cx="351802" cy="358576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6" name="Google Shape;156;p24"/>
          <p:cNvSpPr txBox="1"/>
          <p:nvPr/>
        </p:nvSpPr>
        <p:spPr>
          <a:xfrm>
            <a:off x="1130638" y="1899842"/>
            <a:ext cx="6712859" cy="31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Setting challenging but achievable placement goals for clients</a:t>
            </a:r>
            <a:endParaRPr sz="700" dirty="0"/>
          </a:p>
        </p:txBody>
      </p:sp>
      <p:sp>
        <p:nvSpPr>
          <p:cNvPr id="151" name="Google Shape;151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687" y="2571750"/>
            <a:ext cx="351802" cy="358576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p24"/>
          <p:cNvSpPr txBox="1"/>
          <p:nvPr/>
        </p:nvSpPr>
        <p:spPr>
          <a:xfrm>
            <a:off x="1130638" y="2550296"/>
            <a:ext cx="6245266" cy="31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Reinforcing goals without being too discouraging</a:t>
            </a:r>
            <a:endParaRPr sz="700" dirty="0"/>
          </a:p>
        </p:txBody>
      </p:sp>
      <p:sp>
        <p:nvSpPr>
          <p:cNvPr id="152" name="Google Shape;152;p24"/>
          <p:cNvSpPr txBox="1"/>
          <p:nvPr/>
        </p:nvSpPr>
        <p:spPr>
          <a:xfrm>
            <a:off x="2678818" y="3221530"/>
            <a:ext cx="2825522" cy="119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i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“Jeff is pushy, but not too pushy.”</a:t>
            </a:r>
            <a:endParaRPr sz="700" dirty="0"/>
          </a:p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Liam</a:t>
            </a:r>
            <a:endParaRPr sz="700" dirty="0"/>
          </a:p>
        </p:txBody>
      </p:sp>
      <p:sp>
        <p:nvSpPr>
          <p:cNvPr id="154" name="Google Shape;154;p24" descr="Photo of Jeff Gentry with the quoted career seeker, Liam."/>
          <p:cNvSpPr/>
          <p:nvPr/>
        </p:nvSpPr>
        <p:spPr>
          <a:xfrm>
            <a:off x="561595" y="3068540"/>
            <a:ext cx="1820168" cy="1818942"/>
          </a:xfrm>
          <a:custGeom>
            <a:avLst/>
            <a:gdLst/>
            <a:ahLst/>
            <a:cxnLst/>
            <a:rect l="l" t="t" r="r" b="b"/>
            <a:pathLst>
              <a:path w="632680" h="632254" extrusionOk="0">
                <a:moveTo>
                  <a:pt x="316340" y="0"/>
                </a:moveTo>
                <a:cubicBezTo>
                  <a:pt x="141630" y="0"/>
                  <a:pt x="0" y="141535"/>
                  <a:pt x="0" y="316127"/>
                </a:cubicBezTo>
                <a:cubicBezTo>
                  <a:pt x="0" y="490719"/>
                  <a:pt x="141630" y="632254"/>
                  <a:pt x="316340" y="632254"/>
                </a:cubicBezTo>
                <a:cubicBezTo>
                  <a:pt x="491050" y="632254"/>
                  <a:pt x="632680" y="490719"/>
                  <a:pt x="632680" y="316127"/>
                </a:cubicBezTo>
                <a:cubicBezTo>
                  <a:pt x="632680" y="141535"/>
                  <a:pt x="491050" y="0"/>
                  <a:pt x="31634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45519" t="-67347" r="-50194" b="-93769"/>
            </a:stretch>
          </a:blipFill>
          <a:ln w="47625" cap="sq" cmpd="sng">
            <a:solidFill>
              <a:srgbClr val="38416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 idx="4294967295"/>
          </p:nvPr>
        </p:nvSpPr>
        <p:spPr>
          <a:xfrm>
            <a:off x="266801" y="303078"/>
            <a:ext cx="7944222" cy="3714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Kirkpatrick Model for Training Evaluation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6" descr="A diagram of the Kirkpatrick Model for Training Evaluation.&#10;Level 1: Reaction – Engagement, Relevance, Satisfaction.&#10;Level 2: Learning – Knowledge, Skills, Attitude, Confidence, Commitment.&#10;Level 3: Behavior – Critical behaviors supported by required drivers.&#10;Level 4: Results – Initiative Outcomes and Organizational Outcomes.&#10;The model emphasizes “Monitor &amp; Adjust” between Levels 3 and 4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3324"/>
            <a:ext cx="8839200" cy="396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5650-1722-9E08-B9BF-E4F50180EE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Learning, Behavior Change, Outcomes</a:t>
            </a:r>
          </a:p>
        </p:txBody>
      </p:sp>
      <p:grpSp>
        <p:nvGrpSpPr>
          <p:cNvPr id="174" name="Google Shape;174;p27" descr="Start of the process: Learning"/>
          <p:cNvGrpSpPr/>
          <p:nvPr/>
        </p:nvGrpSpPr>
        <p:grpSpPr>
          <a:xfrm>
            <a:off x="1169798" y="183176"/>
            <a:ext cx="1760507" cy="764887"/>
            <a:chOff x="0" y="-47625"/>
            <a:chExt cx="746772" cy="324450"/>
          </a:xfrm>
        </p:grpSpPr>
        <p:sp>
          <p:nvSpPr>
            <p:cNvPr id="175" name="Google Shape;175;p27"/>
            <p:cNvSpPr/>
            <p:nvPr/>
          </p:nvSpPr>
          <p:spPr>
            <a:xfrm>
              <a:off x="0" y="0"/>
              <a:ext cx="746772" cy="276825"/>
            </a:xfrm>
            <a:custGeom>
              <a:avLst/>
              <a:gdLst/>
              <a:ahLst/>
              <a:cxnLst/>
              <a:rect l="l" t="t" r="r" b="b"/>
              <a:pathLst>
                <a:path w="746772" h="276825" extrusionOk="0">
                  <a:moveTo>
                    <a:pt x="138229" y="0"/>
                  </a:moveTo>
                  <a:lnTo>
                    <a:pt x="608544" y="0"/>
                  </a:lnTo>
                  <a:cubicBezTo>
                    <a:pt x="645204" y="0"/>
                    <a:pt x="680363" y="14563"/>
                    <a:pt x="706286" y="40486"/>
                  </a:cubicBezTo>
                  <a:cubicBezTo>
                    <a:pt x="732209" y="66409"/>
                    <a:pt x="746772" y="101568"/>
                    <a:pt x="746772" y="138229"/>
                  </a:cubicBezTo>
                  <a:lnTo>
                    <a:pt x="746772" y="138596"/>
                  </a:lnTo>
                  <a:cubicBezTo>
                    <a:pt x="746772" y="214938"/>
                    <a:pt x="684885" y="276825"/>
                    <a:pt x="608544" y="276825"/>
                  </a:cubicBezTo>
                  <a:lnTo>
                    <a:pt x="138229" y="276825"/>
                  </a:lnTo>
                  <a:cubicBezTo>
                    <a:pt x="101568" y="276825"/>
                    <a:pt x="66409" y="262262"/>
                    <a:pt x="40486" y="236339"/>
                  </a:cubicBezTo>
                  <a:cubicBezTo>
                    <a:pt x="14563" y="210416"/>
                    <a:pt x="0" y="175257"/>
                    <a:pt x="0" y="138596"/>
                  </a:cubicBezTo>
                  <a:lnTo>
                    <a:pt x="0" y="138229"/>
                  </a:lnTo>
                  <a:cubicBezTo>
                    <a:pt x="0" y="101568"/>
                    <a:pt x="14563" y="66409"/>
                    <a:pt x="40486" y="40486"/>
                  </a:cubicBezTo>
                  <a:cubicBezTo>
                    <a:pt x="66409" y="14563"/>
                    <a:pt x="101568" y="0"/>
                    <a:pt x="138229" y="0"/>
                  </a:cubicBezTo>
                  <a:close/>
                </a:path>
              </a:pathLst>
            </a:custGeom>
            <a:solidFill>
              <a:srgbClr val="334A7D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 txBox="1"/>
            <p:nvPr/>
          </p:nvSpPr>
          <p:spPr>
            <a:xfrm>
              <a:off x="0" y="-47625"/>
              <a:ext cx="746772" cy="32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6319" y="523502"/>
            <a:ext cx="519170" cy="281650"/>
          </a:xfrm>
          <a:custGeom>
            <a:avLst/>
            <a:gdLst/>
            <a:ahLst/>
            <a:cxnLst/>
            <a:rect l="l" t="t" r="r" b="b"/>
            <a:pathLst>
              <a:path w="1038341" h="563300" extrusionOk="0">
                <a:moveTo>
                  <a:pt x="0" y="0"/>
                </a:moveTo>
                <a:lnTo>
                  <a:pt x="1038341" y="0"/>
                </a:lnTo>
                <a:lnTo>
                  <a:pt x="1038341" y="563300"/>
                </a:lnTo>
                <a:lnTo>
                  <a:pt x="0" y="563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" name="Google Shape;17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5333" y="523502"/>
            <a:ext cx="519171" cy="281650"/>
          </a:xfrm>
          <a:custGeom>
            <a:avLst/>
            <a:gdLst/>
            <a:ahLst/>
            <a:cxnLst/>
            <a:rect l="l" t="t" r="r" b="b"/>
            <a:pathLst>
              <a:path w="1038341" h="563300" extrusionOk="0">
                <a:moveTo>
                  <a:pt x="0" y="0"/>
                </a:moveTo>
                <a:lnTo>
                  <a:pt x="1038342" y="0"/>
                </a:lnTo>
                <a:lnTo>
                  <a:pt x="1038342" y="563300"/>
                </a:lnTo>
                <a:lnTo>
                  <a:pt x="0" y="563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" name="Google Shape;179;p27"/>
          <p:cNvSpPr txBox="1"/>
          <p:nvPr/>
        </p:nvSpPr>
        <p:spPr>
          <a:xfrm>
            <a:off x="1538692" y="442832"/>
            <a:ext cx="1079478" cy="3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LEARNING</a:t>
            </a:r>
            <a:endParaRPr sz="700"/>
          </a:p>
        </p:txBody>
      </p:sp>
      <p:grpSp>
        <p:nvGrpSpPr>
          <p:cNvPr id="180" name="Google Shape;180;p27" descr="Middle step: Behavior Change."/>
          <p:cNvGrpSpPr/>
          <p:nvPr/>
        </p:nvGrpSpPr>
        <p:grpSpPr>
          <a:xfrm>
            <a:off x="3692479" y="183176"/>
            <a:ext cx="1760507" cy="764887"/>
            <a:chOff x="0" y="-47625"/>
            <a:chExt cx="746772" cy="324450"/>
          </a:xfrm>
        </p:grpSpPr>
        <p:sp>
          <p:nvSpPr>
            <p:cNvPr id="181" name="Google Shape;181;p27"/>
            <p:cNvSpPr/>
            <p:nvPr/>
          </p:nvSpPr>
          <p:spPr>
            <a:xfrm>
              <a:off x="0" y="0"/>
              <a:ext cx="746772" cy="276825"/>
            </a:xfrm>
            <a:custGeom>
              <a:avLst/>
              <a:gdLst/>
              <a:ahLst/>
              <a:cxnLst/>
              <a:rect l="l" t="t" r="r" b="b"/>
              <a:pathLst>
                <a:path w="746772" h="276825" extrusionOk="0">
                  <a:moveTo>
                    <a:pt x="138229" y="0"/>
                  </a:moveTo>
                  <a:lnTo>
                    <a:pt x="608544" y="0"/>
                  </a:lnTo>
                  <a:cubicBezTo>
                    <a:pt x="645204" y="0"/>
                    <a:pt x="680363" y="14563"/>
                    <a:pt x="706286" y="40486"/>
                  </a:cubicBezTo>
                  <a:cubicBezTo>
                    <a:pt x="732209" y="66409"/>
                    <a:pt x="746772" y="101568"/>
                    <a:pt x="746772" y="138229"/>
                  </a:cubicBezTo>
                  <a:lnTo>
                    <a:pt x="746772" y="138596"/>
                  </a:lnTo>
                  <a:cubicBezTo>
                    <a:pt x="746772" y="214938"/>
                    <a:pt x="684885" y="276825"/>
                    <a:pt x="608544" y="276825"/>
                  </a:cubicBezTo>
                  <a:lnTo>
                    <a:pt x="138229" y="276825"/>
                  </a:lnTo>
                  <a:cubicBezTo>
                    <a:pt x="101568" y="276825"/>
                    <a:pt x="66409" y="262262"/>
                    <a:pt x="40486" y="236339"/>
                  </a:cubicBezTo>
                  <a:cubicBezTo>
                    <a:pt x="14563" y="210416"/>
                    <a:pt x="0" y="175257"/>
                    <a:pt x="0" y="138596"/>
                  </a:cubicBezTo>
                  <a:lnTo>
                    <a:pt x="0" y="138229"/>
                  </a:lnTo>
                  <a:cubicBezTo>
                    <a:pt x="0" y="101568"/>
                    <a:pt x="14563" y="66409"/>
                    <a:pt x="40486" y="40486"/>
                  </a:cubicBezTo>
                  <a:cubicBezTo>
                    <a:pt x="66409" y="14563"/>
                    <a:pt x="101568" y="0"/>
                    <a:pt x="138229" y="0"/>
                  </a:cubicBezTo>
                  <a:close/>
                </a:path>
              </a:pathLst>
            </a:custGeom>
            <a:solidFill>
              <a:srgbClr val="6DA8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 txBox="1"/>
            <p:nvPr/>
          </p:nvSpPr>
          <p:spPr>
            <a:xfrm>
              <a:off x="0" y="-47625"/>
              <a:ext cx="746772" cy="32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27"/>
          <p:cNvSpPr txBox="1"/>
          <p:nvPr/>
        </p:nvSpPr>
        <p:spPr>
          <a:xfrm>
            <a:off x="4014043" y="367833"/>
            <a:ext cx="1092736" cy="5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BEHAVIOR</a:t>
            </a:r>
            <a:endParaRPr sz="700"/>
          </a:p>
          <a:p>
            <a:pPr marL="0" marR="0" lvl="0" indent="0" algn="ctr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CHANGE</a:t>
            </a:r>
            <a:endParaRPr sz="700"/>
          </a:p>
        </p:txBody>
      </p:sp>
      <p:grpSp>
        <p:nvGrpSpPr>
          <p:cNvPr id="184" name="Google Shape;184;p27" descr="Final result: Outcomes."/>
          <p:cNvGrpSpPr/>
          <p:nvPr/>
        </p:nvGrpSpPr>
        <p:grpSpPr>
          <a:xfrm>
            <a:off x="6188329" y="178413"/>
            <a:ext cx="1760507" cy="764887"/>
            <a:chOff x="0" y="-47625"/>
            <a:chExt cx="746772" cy="324450"/>
          </a:xfrm>
        </p:grpSpPr>
        <p:sp>
          <p:nvSpPr>
            <p:cNvPr id="185" name="Google Shape;185;p27"/>
            <p:cNvSpPr/>
            <p:nvPr/>
          </p:nvSpPr>
          <p:spPr>
            <a:xfrm>
              <a:off x="0" y="0"/>
              <a:ext cx="746772" cy="276825"/>
            </a:xfrm>
            <a:custGeom>
              <a:avLst/>
              <a:gdLst/>
              <a:ahLst/>
              <a:cxnLst/>
              <a:rect l="l" t="t" r="r" b="b"/>
              <a:pathLst>
                <a:path w="746772" h="276825" extrusionOk="0">
                  <a:moveTo>
                    <a:pt x="138229" y="0"/>
                  </a:moveTo>
                  <a:lnTo>
                    <a:pt x="608544" y="0"/>
                  </a:lnTo>
                  <a:cubicBezTo>
                    <a:pt x="645204" y="0"/>
                    <a:pt x="680363" y="14563"/>
                    <a:pt x="706286" y="40486"/>
                  </a:cubicBezTo>
                  <a:cubicBezTo>
                    <a:pt x="732209" y="66409"/>
                    <a:pt x="746772" y="101568"/>
                    <a:pt x="746772" y="138229"/>
                  </a:cubicBezTo>
                  <a:lnTo>
                    <a:pt x="746772" y="138596"/>
                  </a:lnTo>
                  <a:cubicBezTo>
                    <a:pt x="746772" y="214938"/>
                    <a:pt x="684885" y="276825"/>
                    <a:pt x="608544" y="276825"/>
                  </a:cubicBezTo>
                  <a:lnTo>
                    <a:pt x="138229" y="276825"/>
                  </a:lnTo>
                  <a:cubicBezTo>
                    <a:pt x="101568" y="276825"/>
                    <a:pt x="66409" y="262262"/>
                    <a:pt x="40486" y="236339"/>
                  </a:cubicBezTo>
                  <a:cubicBezTo>
                    <a:pt x="14563" y="210416"/>
                    <a:pt x="0" y="175257"/>
                    <a:pt x="0" y="138596"/>
                  </a:cubicBezTo>
                  <a:lnTo>
                    <a:pt x="0" y="138229"/>
                  </a:lnTo>
                  <a:cubicBezTo>
                    <a:pt x="0" y="101568"/>
                    <a:pt x="14563" y="66409"/>
                    <a:pt x="40486" y="40486"/>
                  </a:cubicBezTo>
                  <a:cubicBezTo>
                    <a:pt x="66409" y="14563"/>
                    <a:pt x="101568" y="0"/>
                    <a:pt x="138229" y="0"/>
                  </a:cubicBezTo>
                  <a:close/>
                </a:path>
              </a:pathLst>
            </a:custGeom>
            <a:solidFill>
              <a:srgbClr val="9DC2E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 txBox="1"/>
            <p:nvPr/>
          </p:nvSpPr>
          <p:spPr>
            <a:xfrm>
              <a:off x="0" y="-47625"/>
              <a:ext cx="746772" cy="32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27"/>
          <p:cNvSpPr txBox="1"/>
          <p:nvPr/>
        </p:nvSpPr>
        <p:spPr>
          <a:xfrm>
            <a:off x="6451318" y="438069"/>
            <a:ext cx="1234529" cy="3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OUTCOMES</a:t>
            </a:r>
            <a:endParaRPr sz="700"/>
          </a:p>
        </p:txBody>
      </p:sp>
      <p:graphicFrame>
        <p:nvGraphicFramePr>
          <p:cNvPr id="188" name="Google Shape;188;p27"/>
          <p:cNvGraphicFramePr/>
          <p:nvPr>
            <p:extLst>
              <p:ext uri="{D42A27DB-BD31-4B8C-83A1-F6EECF244321}">
                <p14:modId xmlns:p14="http://schemas.microsoft.com/office/powerpoint/2010/main" val="2344789327"/>
              </p:ext>
            </p:extLst>
          </p:nvPr>
        </p:nvGraphicFramePr>
        <p:xfrm>
          <a:off x="233535" y="1140167"/>
          <a:ext cx="8678375" cy="3067490"/>
        </p:xfrm>
        <a:graphic>
          <a:graphicData uri="http://schemas.openxmlformats.org/drawingml/2006/table">
            <a:tbl>
              <a:tblPr firstRow="1">
                <a:noFill/>
                <a:tableStyleId>{54F1FB59-245C-45E8-8137-70647BB16E53}</a:tableStyleId>
              </a:tblPr>
              <a:tblGrid>
                <a:gridCol w="199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rgbClr val="FFFFFF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DESIRED OUTCOMES</a:t>
                      </a:r>
                      <a:endParaRPr sz="600" u="none" strike="noStrike" cap="none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A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rgbClr val="FFFFFF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BEHAVIOR CHANGE</a:t>
                      </a:r>
                      <a:endParaRPr sz="600" u="none" strike="noStrike" cap="none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A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 dirty="0">
                          <a:solidFill>
                            <a:srgbClr val="FFFFFF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LEARNING NEEDED</a:t>
                      </a:r>
                      <a:endParaRPr sz="600" u="none" strike="noStrike" cap="none" dirty="0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High employer engagement</a:t>
                      </a:r>
                      <a:endParaRPr sz="600" u="none" strike="noStrike" cap="none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Increased tracking of progress in engaging employers</a:t>
                      </a:r>
                      <a:endParaRPr sz="600" u="none" strike="noStrike" cap="none" dirty="0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 marR="0" lvl="1" indent="-152400" algn="l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Process for inputting progress notes</a:t>
                      </a:r>
                      <a:endParaRPr sz="600" u="none" strike="noStrike" cap="none"/>
                    </a:p>
                    <a:p>
                      <a:pPr marL="304800" marR="0" lvl="1" indent="-152400" algn="l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 for writing notes with clarity &amp; confidence</a:t>
                      </a:r>
                      <a:endParaRPr sz="700"/>
                    </a:p>
                    <a:p>
                      <a:pPr marL="304800" marR="0" lvl="1" indent="-152400" algn="l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Understanding of employer engagement goals</a:t>
                      </a:r>
                      <a:endParaRPr sz="700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Efficient operations</a:t>
                      </a:r>
                      <a:endParaRPr sz="600" u="none" strike="noStrike" cap="none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Daily tracking of service delivery report data</a:t>
                      </a:r>
                      <a:endParaRPr sz="600" u="none" strike="noStrike" cap="none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 marR="0" lvl="1" indent="-152400" algn="l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Data entry skills</a:t>
                      </a:r>
                      <a:endParaRPr sz="600" u="none" strike="noStrike" cap="none" dirty="0"/>
                    </a:p>
                    <a:p>
                      <a:pPr marL="304800" marR="0" lvl="1" indent="-152400" algn="l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Understanding of organizational workflow</a:t>
                      </a:r>
                      <a:endParaRPr sz="700" dirty="0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9" name="Google Shape;18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350" y="4304213"/>
            <a:ext cx="909492" cy="649874"/>
          </a:xfrm>
          <a:custGeom>
            <a:avLst/>
            <a:gdLst/>
            <a:ahLst/>
            <a:cxnLst/>
            <a:rect l="l" t="t" r="r" b="b"/>
            <a:pathLst>
              <a:path w="1818984" h="1299747" extrusionOk="0">
                <a:moveTo>
                  <a:pt x="0" y="0"/>
                </a:moveTo>
                <a:lnTo>
                  <a:pt x="1818984" y="0"/>
                </a:lnTo>
                <a:lnTo>
                  <a:pt x="1818984" y="1299748"/>
                </a:lnTo>
                <a:lnTo>
                  <a:pt x="0" y="1299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0" name="Google Shape;190;p27"/>
          <p:cNvSpPr txBox="1"/>
          <p:nvPr/>
        </p:nvSpPr>
        <p:spPr>
          <a:xfrm>
            <a:off x="1632257" y="4364570"/>
            <a:ext cx="6997394" cy="4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 u="none" strike="noStrike" cap="none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Identify your own examples.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 idx="4294967295"/>
          </p:nvPr>
        </p:nvSpPr>
        <p:spPr>
          <a:xfrm>
            <a:off x="390576" y="333389"/>
            <a:ext cx="4076266" cy="3714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Finding Time for Training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390576" y="719200"/>
            <a:ext cx="8426863" cy="3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Making time builds positive momentum: staff retention, engagement, outcomes</a:t>
            </a:r>
            <a:endParaRPr sz="700" dirty="0"/>
          </a:p>
        </p:txBody>
      </p:sp>
      <p:sp>
        <p:nvSpPr>
          <p:cNvPr id="199" name="Google Shape;199;p28"/>
          <p:cNvSpPr txBox="1"/>
          <p:nvPr/>
        </p:nvSpPr>
        <p:spPr>
          <a:xfrm>
            <a:off x="297799" y="1244900"/>
            <a:ext cx="65799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Plan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breakout session at orientation (or during initial weeks of onboarding) for new 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employment staff</a:t>
            </a:r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sz="1800" dirty="0"/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Work through a topic each month at staff meeting</a:t>
            </a:r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sz="1800" dirty="0"/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Embed the tools in operations (guidebook, scorecard, SDR, share data regularly); model the practices yourself</a:t>
            </a:r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sz="1800" dirty="0"/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Promote j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ust-in-time learning for problem solving</a:t>
            </a:r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sz="1800" dirty="0"/>
          </a:p>
          <a:p>
            <a:pPr marL="38100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Use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1:1 supervision sessions (individualized and self-directed; link to their life experience; link to problem solving; motivations clear)</a:t>
            </a:r>
            <a:endParaRPr sz="1800" dirty="0"/>
          </a:p>
        </p:txBody>
      </p:sp>
      <p:sp>
        <p:nvSpPr>
          <p:cNvPr id="195" name="Google Shape;195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1221" y="890909"/>
            <a:ext cx="320382" cy="80095"/>
          </a:xfrm>
          <a:custGeom>
            <a:avLst/>
            <a:gdLst/>
            <a:ahLst/>
            <a:cxnLst/>
            <a:rect l="l" t="t" r="r" b="b"/>
            <a:pathLst>
              <a:path w="640763" h="160191" extrusionOk="0">
                <a:moveTo>
                  <a:pt x="0" y="0"/>
                </a:moveTo>
                <a:lnTo>
                  <a:pt x="640763" y="0"/>
                </a:lnTo>
                <a:lnTo>
                  <a:pt x="640763" y="160191"/>
                </a:lnTo>
                <a:lnTo>
                  <a:pt x="0" y="160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6" name="Google Shape;19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772" y="4549055"/>
            <a:ext cx="320382" cy="80096"/>
          </a:xfrm>
          <a:custGeom>
            <a:avLst/>
            <a:gdLst/>
            <a:ahLst/>
            <a:cxnLst/>
            <a:rect l="l" t="t" r="r" b="b"/>
            <a:pathLst>
              <a:path w="640763" h="160191" extrusionOk="0">
                <a:moveTo>
                  <a:pt x="0" y="0"/>
                </a:moveTo>
                <a:lnTo>
                  <a:pt x="640764" y="0"/>
                </a:lnTo>
                <a:lnTo>
                  <a:pt x="640764" y="160191"/>
                </a:lnTo>
                <a:lnTo>
                  <a:pt x="0" y="160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7" name="Google Shape;19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6730527" y="2730027"/>
            <a:ext cx="2413473" cy="2413473"/>
          </a:xfrm>
          <a:custGeom>
            <a:avLst/>
            <a:gdLst/>
            <a:ahLst/>
            <a:cxnLst/>
            <a:rect l="l" t="t" r="r" b="b"/>
            <a:pathLst>
              <a:path w="4826945" h="4826945" extrusionOk="0">
                <a:moveTo>
                  <a:pt x="0" y="0"/>
                </a:moveTo>
                <a:lnTo>
                  <a:pt x="4826945" y="0"/>
                </a:lnTo>
                <a:lnTo>
                  <a:pt x="4826945" y="4826945"/>
                </a:lnTo>
                <a:lnTo>
                  <a:pt x="0" y="4826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 idx="4294967295"/>
          </p:nvPr>
        </p:nvSpPr>
        <p:spPr>
          <a:xfrm>
            <a:off x="857179" y="1107600"/>
            <a:ext cx="7088400" cy="2928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Questions, Discussion, and Resources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2372150" y="570597"/>
            <a:ext cx="5456006" cy="43858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0" b="1" i="0" u="none" strike="noStrike" cap="none" dirty="0">
                <a:solidFill>
                  <a:srgbClr val="DF612C"/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  <a:endParaRPr sz="25000" dirty="0">
              <a:solidFill>
                <a:srgbClr val="DF612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 idx="4294967295"/>
          </p:nvPr>
        </p:nvSpPr>
        <p:spPr>
          <a:xfrm>
            <a:off x="505735" y="353407"/>
            <a:ext cx="3571200" cy="41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Session Overview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53111" y="1117052"/>
            <a:ext cx="5040724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0" marR="0" lvl="1" indent="-18415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Introductions</a:t>
            </a:r>
            <a:endParaRPr sz="700" dirty="0"/>
          </a:p>
          <a:p>
            <a:pPr marL="381000" marR="0" lvl="1" indent="-18415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Audience Poll</a:t>
            </a:r>
            <a:endParaRPr sz="700" dirty="0"/>
          </a:p>
          <a:p>
            <a:pPr marL="381000" marR="0" lvl="1" indent="-18415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Reflect</a:t>
            </a:r>
            <a:r>
              <a:rPr lang="en" sz="1700" dirty="0">
                <a:latin typeface="Lato"/>
                <a:ea typeface="Lato"/>
                <a:cs typeface="Lato"/>
                <a:sym typeface="Lato"/>
              </a:rPr>
              <a:t> on the Need to </a:t>
            </a: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Develop the Workforce for Workforce Development</a:t>
            </a:r>
            <a:endParaRPr sz="700" dirty="0"/>
          </a:p>
          <a:p>
            <a:pPr marL="381000" marR="0" lvl="1" indent="-18415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Explore:</a:t>
            </a:r>
            <a:endParaRPr sz="700" dirty="0"/>
          </a:p>
          <a:p>
            <a:pPr marL="749300" marR="0" lvl="2" indent="-24765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⚬"/>
            </a:pP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Tools for Training and Supporting Coaches</a:t>
            </a:r>
            <a:endParaRPr sz="700" dirty="0"/>
          </a:p>
          <a:p>
            <a:pPr marL="749300" marR="0" lvl="2" indent="-24765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⚬"/>
            </a:pP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Ideas for Strengthening the Impact of Staff Training</a:t>
            </a:r>
            <a:endParaRPr sz="700" dirty="0"/>
          </a:p>
          <a:p>
            <a:pPr marL="381000" marR="0" lvl="1" indent="-18415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dirty="0">
                <a:latin typeface="Lato"/>
                <a:ea typeface="Lato"/>
                <a:cs typeface="Lato"/>
                <a:sym typeface="Lato"/>
              </a:rPr>
              <a:t>Understand Concepts for </a:t>
            </a:r>
            <a:r>
              <a:rPr lang="en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Cultivating Competent Teams</a:t>
            </a:r>
            <a:endParaRPr sz="700" dirty="0"/>
          </a:p>
        </p:txBody>
      </p:sp>
      <p:sp>
        <p:nvSpPr>
          <p:cNvPr id="66" name="Google Shape;6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5774456" y="1773955"/>
            <a:ext cx="3152083" cy="3587008"/>
          </a:xfrm>
          <a:custGeom>
            <a:avLst/>
            <a:gdLst/>
            <a:ahLst/>
            <a:cxnLst/>
            <a:rect l="l" t="t" r="r" b="b"/>
            <a:pathLst>
              <a:path w="6304166" h="7174015" extrusionOk="0">
                <a:moveTo>
                  <a:pt x="0" y="0"/>
                </a:moveTo>
                <a:lnTo>
                  <a:pt x="6304166" y="0"/>
                </a:lnTo>
                <a:lnTo>
                  <a:pt x="6304166" y="7174015"/>
                </a:lnTo>
                <a:lnTo>
                  <a:pt x="0" y="7174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 idx="4294967295"/>
          </p:nvPr>
        </p:nvSpPr>
        <p:spPr>
          <a:xfrm>
            <a:off x="3995351" y="736083"/>
            <a:ext cx="4473888" cy="25262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3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“The HOW is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13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as important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13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as the WHAT.”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524890" y="3436392"/>
            <a:ext cx="594434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334A7D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2500" b="0" i="0" u="none" strike="noStrike" cap="none" dirty="0">
                <a:solidFill>
                  <a:srgbClr val="334A7D"/>
                </a:solidFill>
                <a:latin typeface="Lato"/>
                <a:ea typeface="Lato"/>
                <a:cs typeface="Lato"/>
                <a:sym typeface="Lato"/>
              </a:rPr>
              <a:t>Andrew DeFranza</a:t>
            </a:r>
            <a:endParaRPr sz="700" dirty="0"/>
          </a:p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 i="0" u="none" strike="noStrike" cap="none" dirty="0">
                <a:solidFill>
                  <a:srgbClr val="334A7D"/>
                </a:solidFill>
                <a:latin typeface="Lato"/>
                <a:ea typeface="Lato"/>
                <a:cs typeface="Lato"/>
                <a:sym typeface="Lato"/>
              </a:rPr>
              <a:t>CEO, Harborlight Homes</a:t>
            </a:r>
            <a:endParaRPr sz="700" dirty="0"/>
          </a:p>
        </p:txBody>
      </p:sp>
      <p:sp>
        <p:nvSpPr>
          <p:cNvPr id="73" name="Google Shape;73;p15" descr="Photo of Andrew DeFranza smiling and speaking at a podium."/>
          <p:cNvSpPr/>
          <p:nvPr/>
        </p:nvSpPr>
        <p:spPr>
          <a:xfrm>
            <a:off x="290050" y="629890"/>
            <a:ext cx="3883721" cy="3883721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8993" r="-38993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 idx="4294967295"/>
          </p:nvPr>
        </p:nvSpPr>
        <p:spPr>
          <a:xfrm>
            <a:off x="341454" y="419425"/>
            <a:ext cx="28716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Adult Learning: We’re Doing It Wrong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31410" y="2238568"/>
            <a:ext cx="2648059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1" u="none" strike="noStrike" cap="none" dirty="0">
                <a:solidFill>
                  <a:srgbClr val="334A7D"/>
                </a:solidFill>
                <a:latin typeface="Lato"/>
                <a:ea typeface="Lato"/>
                <a:cs typeface="Lato"/>
                <a:sym typeface="Lato"/>
              </a:rPr>
              <a:t>Knowles’ 5 Assumptions of Adult Learners</a:t>
            </a:r>
            <a:endParaRPr sz="700" i="1" dirty="0"/>
          </a:p>
        </p:txBody>
      </p:sp>
      <p:sp>
        <p:nvSpPr>
          <p:cNvPr id="79" name="Google Shape;7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1221" y="1076628"/>
            <a:ext cx="320382" cy="80095"/>
          </a:xfrm>
          <a:custGeom>
            <a:avLst/>
            <a:gdLst/>
            <a:ahLst/>
            <a:cxnLst/>
            <a:rect l="l" t="t" r="r" b="b"/>
            <a:pathLst>
              <a:path w="640763" h="160191" extrusionOk="0">
                <a:moveTo>
                  <a:pt x="0" y="0"/>
                </a:moveTo>
                <a:lnTo>
                  <a:pt x="640763" y="0"/>
                </a:lnTo>
                <a:lnTo>
                  <a:pt x="640763" y="160191"/>
                </a:lnTo>
                <a:lnTo>
                  <a:pt x="0" y="160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Google Shape;81;p16"/>
          <p:cNvSpPr txBox="1"/>
          <p:nvPr/>
        </p:nvSpPr>
        <p:spPr>
          <a:xfrm>
            <a:off x="431410" y="4605338"/>
            <a:ext cx="6226465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i="0" u="none" strike="noStrike" cap="none" dirty="0">
                <a:solidFill>
                  <a:srgbClr val="334A7D"/>
                </a:solidFill>
                <a:latin typeface="Lato"/>
                <a:ea typeface="Lato"/>
                <a:cs typeface="Lato"/>
                <a:sym typeface="Lato"/>
              </a:rPr>
              <a:t>Knowles, M. (1984). The Adult Learner: A Neglected Species (3rd Ed). Houston, TX: Gulf Publishing.</a:t>
            </a:r>
            <a:endParaRPr sz="105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i="0" u="none" strike="noStrike" cap="none" dirty="0">
                <a:solidFill>
                  <a:srgbClr val="334A7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050" b="0" i="0" u="sng" strike="noStrike" cap="none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The Adult Learning Theory - Andragogy - of Malcolm Knowles - eLearning Industry</a:t>
            </a:r>
            <a:endParaRPr sz="1050" dirty="0"/>
          </a:p>
        </p:txBody>
      </p:sp>
      <p:pic>
        <p:nvPicPr>
          <p:cNvPr id="82" name="Google Shape;82;p16" descr="Infographic about Andragogy (Characteristics of Adult Learners) - Self Concept, Motivation to Learn, Adult Learner Experience, Readiness to Learn, Orientation to Learning.&#10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6673" y="377289"/>
            <a:ext cx="5648550" cy="42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 idx="4294967295"/>
          </p:nvPr>
        </p:nvSpPr>
        <p:spPr>
          <a:xfrm>
            <a:off x="343950" y="401950"/>
            <a:ext cx="8086372" cy="438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Stages of Competitive Integrated Employment Services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704" y="1558527"/>
            <a:ext cx="351802" cy="358576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Google Shape;94;p17"/>
          <p:cNvSpPr txBox="1"/>
          <p:nvPr/>
        </p:nvSpPr>
        <p:spPr>
          <a:xfrm>
            <a:off x="999820" y="1563024"/>
            <a:ext cx="3102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Career Exploration</a:t>
            </a:r>
            <a:endParaRPr sz="700" dirty="0"/>
          </a:p>
        </p:txBody>
      </p:sp>
      <p:sp>
        <p:nvSpPr>
          <p:cNvPr id="88" name="Google Shape;8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704" y="2145703"/>
            <a:ext cx="351802" cy="358576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5" name="Google Shape;95;p17"/>
          <p:cNvSpPr txBox="1"/>
          <p:nvPr/>
        </p:nvSpPr>
        <p:spPr>
          <a:xfrm>
            <a:off x="999820" y="2184974"/>
            <a:ext cx="2545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Skills Development</a:t>
            </a:r>
            <a:endParaRPr sz="700" dirty="0"/>
          </a:p>
        </p:txBody>
      </p:sp>
      <p:sp>
        <p:nvSpPr>
          <p:cNvPr id="89" name="Google Shape;89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704" y="2732880"/>
            <a:ext cx="351802" cy="358576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6" name="Google Shape;96;p17"/>
          <p:cNvSpPr txBox="1"/>
          <p:nvPr/>
        </p:nvSpPr>
        <p:spPr>
          <a:xfrm>
            <a:off x="999820" y="2737377"/>
            <a:ext cx="4223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Job Development + Placement</a:t>
            </a:r>
            <a:endParaRPr sz="700" dirty="0"/>
          </a:p>
        </p:txBody>
      </p:sp>
      <p:sp>
        <p:nvSpPr>
          <p:cNvPr id="90" name="Google Shape;9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704" y="3320056"/>
            <a:ext cx="351802" cy="358576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7" name="Google Shape;97;p17"/>
          <p:cNvSpPr txBox="1"/>
          <p:nvPr/>
        </p:nvSpPr>
        <p:spPr>
          <a:xfrm>
            <a:off x="999820" y="3324554"/>
            <a:ext cx="4223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Initial Employment Supports</a:t>
            </a:r>
            <a:endParaRPr sz="700" dirty="0"/>
          </a:p>
        </p:txBody>
      </p:sp>
      <p:sp>
        <p:nvSpPr>
          <p:cNvPr id="91" name="Google Shape;9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704" y="3907233"/>
            <a:ext cx="351802" cy="358576"/>
          </a:xfrm>
          <a:custGeom>
            <a:avLst/>
            <a:gdLst/>
            <a:ahLst/>
            <a:cxnLst/>
            <a:rect l="l" t="t" r="r" b="b"/>
            <a:pathLst>
              <a:path w="703604" h="717153" extrusionOk="0">
                <a:moveTo>
                  <a:pt x="0" y="0"/>
                </a:moveTo>
                <a:lnTo>
                  <a:pt x="703603" y="0"/>
                </a:lnTo>
                <a:lnTo>
                  <a:pt x="703603" y="717153"/>
                </a:lnTo>
                <a:lnTo>
                  <a:pt x="0" y="71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8" name="Google Shape;98;p17"/>
          <p:cNvSpPr txBox="1"/>
          <p:nvPr/>
        </p:nvSpPr>
        <p:spPr>
          <a:xfrm>
            <a:off x="999820" y="3911730"/>
            <a:ext cx="4223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Ongoing Supports</a:t>
            </a:r>
            <a:endParaRPr sz="700"/>
          </a:p>
        </p:txBody>
      </p:sp>
      <p:sp>
        <p:nvSpPr>
          <p:cNvPr id="99" name="Google Shape;99;p17"/>
          <p:cNvSpPr txBox="1"/>
          <p:nvPr/>
        </p:nvSpPr>
        <p:spPr>
          <a:xfrm>
            <a:off x="5611003" y="4010900"/>
            <a:ext cx="19323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1" u="none" strike="noStrike" cap="none" dirty="0">
                <a:solidFill>
                  <a:srgbClr val="334A74"/>
                </a:solidFill>
                <a:latin typeface="Lato"/>
                <a:ea typeface="Lato"/>
                <a:cs typeface="Lato"/>
                <a:sym typeface="Lato"/>
              </a:rPr>
              <a:t>“Simplify, simplify, simplify”</a:t>
            </a:r>
            <a:endParaRPr sz="700" dirty="0"/>
          </a:p>
        </p:txBody>
      </p:sp>
      <p:sp>
        <p:nvSpPr>
          <p:cNvPr id="92" name="Google Shape;92;p17" descr="Photo of Henry David Thoreau from 1800s."/>
          <p:cNvSpPr/>
          <p:nvPr/>
        </p:nvSpPr>
        <p:spPr>
          <a:xfrm>
            <a:off x="5041282" y="1045303"/>
            <a:ext cx="2889504" cy="291795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371" b="-26626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 idx="4294967295"/>
          </p:nvPr>
        </p:nvSpPr>
        <p:spPr>
          <a:xfrm>
            <a:off x="297129" y="333389"/>
            <a:ext cx="7712449" cy="3714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Making the Stages Actionable: A Guidebook (sample)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" name="Google Shape;104;p18"/>
          <p:cNvGraphicFramePr/>
          <p:nvPr>
            <p:extLst>
              <p:ext uri="{D42A27DB-BD31-4B8C-83A1-F6EECF244321}">
                <p14:modId xmlns:p14="http://schemas.microsoft.com/office/powerpoint/2010/main" val="1401343630"/>
              </p:ext>
            </p:extLst>
          </p:nvPr>
        </p:nvGraphicFramePr>
        <p:xfrm>
          <a:off x="308442" y="843720"/>
          <a:ext cx="8527100" cy="3901875"/>
        </p:xfrm>
        <a:graphic>
          <a:graphicData uri="http://schemas.openxmlformats.org/drawingml/2006/table">
            <a:tbl>
              <a:tblPr firstRow="1">
                <a:noFill/>
                <a:tableStyleId>{54F1FB59-245C-45E8-8137-70647BB16E53}</a:tableStyleId>
              </a:tblPr>
              <a:tblGrid>
                <a:gridCol w="436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CAREER EXPLORATION</a:t>
                      </a:r>
                      <a:endParaRPr sz="600" u="none" strike="noStrike" cap="none" dirty="0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A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JOB DEVELOPMENT &amp; PLACEMENT</a:t>
                      </a:r>
                      <a:endParaRPr sz="600" u="none" strike="noStrike" cap="none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Required Activities:</a:t>
                      </a:r>
                      <a:endParaRPr sz="500" u="none" strike="noStrike" cap="none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Ensure Intake Meeting has been completed &amp; documented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Review and sign standard Client &amp; Career Coach Agreement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a </a:t>
                      </a:r>
                      <a:r>
                        <a:rPr lang="en" sz="100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MassCIS</a:t>
                      </a: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sz="10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Account</a:t>
                      </a: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with Client &amp; complete </a:t>
                      </a:r>
                      <a:r>
                        <a:rPr lang="en" sz="100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MassCIS</a:t>
                      </a: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Interest Profiler Assessment. Discuss results.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Explore Occupations on </a:t>
                      </a:r>
                      <a:r>
                        <a:rPr lang="en" sz="100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MassCIS</a:t>
                      </a: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website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Explore job descriptions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Conduct a mock interview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Review client’s cover letter &amp; resume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Personal reference check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Professional reference check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Complete “Life Trajectory Worksheet” with a focus on employment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Complete Initial Career Plan document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Assess client’s readiness for Skills Development or Job Development &amp; Placement</a:t>
                      </a:r>
                      <a:endParaRPr sz="600" dirty="0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Required Activities:</a:t>
                      </a:r>
                      <a:endParaRPr sz="500" u="none" strike="noStrike" cap="none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Ensure Intake Meeting has been completed &amp; documented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Review and sign standard Client &amp; Career Coach Agreement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Identify Client support team members 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Complete meeting plan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Discuss strategies for job search </a:t>
                      </a:r>
                      <a:endParaRPr sz="600" dirty="0"/>
                    </a:p>
                    <a:p>
                      <a:pPr marL="254000" marR="0" lvl="1" indent="-1143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Pursuing Employment via Job Search Chart</a:t>
                      </a:r>
                      <a:endParaRPr sz="600" dirty="0"/>
                    </a:p>
                    <a:p>
                      <a:pPr marL="495300" marR="0" lvl="2" indent="-1524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⚬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Guardianship verification &amp; work documentation</a:t>
                      </a:r>
                      <a:endParaRPr sz="600" dirty="0"/>
                    </a:p>
                    <a:p>
                      <a:pPr marL="495300" marR="0" lvl="2" indent="-1524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⚬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CORI issues identified and addressed</a:t>
                      </a:r>
                      <a:endParaRPr sz="600" dirty="0"/>
                    </a:p>
                    <a:p>
                      <a:pPr marL="495300" marR="0" lvl="2" indent="-1524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⚬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Identify benefits, discuss how earnings can be reported &amp; refer to benefits counseling as appropriate</a:t>
                      </a:r>
                      <a:endParaRPr sz="600" dirty="0"/>
                    </a:p>
                    <a:p>
                      <a:pPr marL="495300" marR="0" lvl="2" indent="-1524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⚬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</a:t>
                      </a:r>
                      <a:r>
                        <a:rPr lang="en" sz="100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MassHire</a:t>
                      </a: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Job Seeker ID, </a:t>
                      </a:r>
                      <a:r>
                        <a:rPr lang="en" sz="100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MassCIS</a:t>
                      </a: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Account and MHDB Membership</a:t>
                      </a:r>
                      <a:endParaRPr sz="600" dirty="0"/>
                    </a:p>
                    <a:p>
                      <a:pPr marL="495300" marR="0" lvl="2" indent="-1524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⚬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Identify Career Goals</a:t>
                      </a:r>
                      <a:endParaRPr sz="600" dirty="0"/>
                    </a:p>
                    <a:p>
                      <a:pPr marL="495300" marR="0" lvl="2" indent="-152400" algn="l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⚬"/>
                      </a:pPr>
                      <a:r>
                        <a:rPr lang="en" sz="100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Identify Accommodations</a:t>
                      </a:r>
                      <a:endParaRPr sz="600" dirty="0"/>
                    </a:p>
                  </a:txBody>
                  <a:tcPr marL="84025" marR="84025" marT="84025" marB="84025" anchor="ctr">
                    <a:lnL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DC2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 idx="4294967295"/>
          </p:nvPr>
        </p:nvSpPr>
        <p:spPr>
          <a:xfrm>
            <a:off x="319078" y="342787"/>
            <a:ext cx="7866169" cy="3714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Learning Considerations: Guidebook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19078" y="972456"/>
            <a:ext cx="8139304" cy="15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0" marR="0" lvl="1" indent="-18415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Learning aid for just in time learning</a:t>
            </a:r>
            <a:endParaRPr sz="700"/>
          </a:p>
          <a:p>
            <a:pPr marL="381000" marR="0" lvl="1" indent="-18415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Provides “why” for learning, links to staff experience, solves problems</a:t>
            </a:r>
            <a:endParaRPr sz="700"/>
          </a:p>
          <a:p>
            <a:pPr marL="381000" marR="0" lvl="1" indent="-184150" algn="l" rtl="0">
              <a:lnSpc>
                <a:spcPct val="17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Feature one section at a time (brief staff meeting review, weekly email, etc. -- retrieval to reinforce learning)</a:t>
            </a:r>
            <a:endParaRPr sz="700"/>
          </a:p>
        </p:txBody>
      </p:sp>
      <p:sp>
        <p:nvSpPr>
          <p:cNvPr id="113" name="Google Shape;113;p19"/>
          <p:cNvSpPr txBox="1"/>
          <p:nvPr/>
        </p:nvSpPr>
        <p:spPr>
          <a:xfrm>
            <a:off x="3406358" y="3193784"/>
            <a:ext cx="5223292" cy="129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 u="none" strike="noStrike" cap="none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Turn &amp; Talk:</a:t>
            </a:r>
            <a:endParaRPr sz="70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0" u="none" strike="noStrike" cap="none">
                <a:solidFill>
                  <a:srgbClr val="DF612C"/>
                </a:solidFill>
                <a:latin typeface="Lato"/>
                <a:ea typeface="Lato"/>
                <a:cs typeface="Lato"/>
                <a:sym typeface="Lato"/>
              </a:rPr>
              <a:t>How do you see yourself using the guidebook with your team?</a:t>
            </a:r>
            <a:endParaRPr sz="700"/>
          </a:p>
        </p:txBody>
      </p:sp>
      <p:sp>
        <p:nvSpPr>
          <p:cNvPr id="110" name="Google Shape;110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242" y="2981459"/>
            <a:ext cx="2483005" cy="1774220"/>
          </a:xfrm>
          <a:custGeom>
            <a:avLst/>
            <a:gdLst/>
            <a:ahLst/>
            <a:cxnLst/>
            <a:rect l="l" t="t" r="r" b="b"/>
            <a:pathLst>
              <a:path w="4966010" h="3548440" extrusionOk="0">
                <a:moveTo>
                  <a:pt x="0" y="0"/>
                </a:moveTo>
                <a:lnTo>
                  <a:pt x="4966010" y="0"/>
                </a:lnTo>
                <a:lnTo>
                  <a:pt x="4966010" y="3548440"/>
                </a:lnTo>
                <a:lnTo>
                  <a:pt x="0" y="3548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 idx="4294967295"/>
          </p:nvPr>
        </p:nvSpPr>
        <p:spPr>
          <a:xfrm>
            <a:off x="376932" y="443779"/>
            <a:ext cx="7787214" cy="7333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Tracking Our Investments in People’s Careers: ES-Coach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(i.e., a clever way)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0" descr="A picture of a laptop displaying the ES-Coach data dashboard including drop-down menus and a bar char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50" y="1680025"/>
            <a:ext cx="4901124" cy="29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 descr="Photo of a job coach and a &#10;client in matching blue shirts.&#10;"/>
          <p:cNvSpPr/>
          <p:nvPr/>
        </p:nvSpPr>
        <p:spPr>
          <a:xfrm>
            <a:off x="5994258" y="1083738"/>
            <a:ext cx="2722333" cy="2720499"/>
          </a:xfrm>
          <a:custGeom>
            <a:avLst/>
            <a:gdLst/>
            <a:ahLst/>
            <a:cxnLst/>
            <a:rect l="l" t="t" r="r" b="b"/>
            <a:pathLst>
              <a:path w="632680" h="632254" extrusionOk="0">
                <a:moveTo>
                  <a:pt x="316340" y="0"/>
                </a:moveTo>
                <a:cubicBezTo>
                  <a:pt x="141630" y="0"/>
                  <a:pt x="0" y="141535"/>
                  <a:pt x="0" y="316127"/>
                </a:cubicBezTo>
                <a:cubicBezTo>
                  <a:pt x="0" y="490719"/>
                  <a:pt x="141630" y="632254"/>
                  <a:pt x="316340" y="632254"/>
                </a:cubicBezTo>
                <a:cubicBezTo>
                  <a:pt x="491050" y="632254"/>
                  <a:pt x="632680" y="490719"/>
                  <a:pt x="632680" y="316127"/>
                </a:cubicBezTo>
                <a:cubicBezTo>
                  <a:pt x="632680" y="141535"/>
                  <a:pt x="491050" y="0"/>
                  <a:pt x="31634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0358" t="-8617" r="-104862" b="-76024"/>
            </a:stretch>
          </a:blipFill>
          <a:ln w="47625" cap="sq" cmpd="sng">
            <a:solidFill>
              <a:srgbClr val="38416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 idx="4294967295"/>
          </p:nvPr>
        </p:nvSpPr>
        <p:spPr>
          <a:xfrm>
            <a:off x="266801" y="262153"/>
            <a:ext cx="7944300" cy="384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4A7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Tracking Our Investments in People’s Careers (cont.)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1" descr="A horizontal stacked bar chart showing the time investment across 13 participants. Each row includes four color-coded time segments:&#10;Blue for “Leading to Hire,”&#10;Green for “AFTER hire,”&#10;Gray for “Administrative,”&#10;Orange for “Non-employment.”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150" y="674525"/>
            <a:ext cx="6201525" cy="44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66F0959A0F6458BCD98DF75195999" ma:contentTypeVersion="20" ma:contentTypeDescription="Create a new document." ma:contentTypeScope="" ma:versionID="589f7f149509885411c0ae182e7f366b">
  <xsd:schema xmlns:xsd="http://www.w3.org/2001/XMLSchema" xmlns:xs="http://www.w3.org/2001/XMLSchema" xmlns:p="http://schemas.microsoft.com/office/2006/metadata/properties" xmlns:ns2="6248e3af-aff9-49e6-9cb7-312d61038d0a" xmlns:ns3="faa3c109-d376-4dba-8b93-c0310b7e3dee" targetNamespace="http://schemas.microsoft.com/office/2006/metadata/properties" ma:root="true" ma:fieldsID="c3807e64443ad2b027e61b6a1e3e4372" ns2:_="" ns3:_="">
    <xsd:import namespace="6248e3af-aff9-49e6-9cb7-312d61038d0a"/>
    <xsd:import namespace="faa3c109-d376-4dba-8b93-c0310b7e3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8e3af-aff9-49e6-9cb7-312d61038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b1ab42-7277-4699-bffd-c4f8fd762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3c109-d376-4dba-8b93-c0310b7e3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a70d61-3e64-4d8c-a56e-30b104a81280}" ma:internalName="TaxCatchAll" ma:showField="CatchAllData" ma:web="faa3c109-d376-4dba-8b93-c0310b7e3d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8e3af-aff9-49e6-9cb7-312d61038d0a">
      <Terms xmlns="http://schemas.microsoft.com/office/infopath/2007/PartnerControls"/>
    </lcf76f155ced4ddcb4097134ff3c332f>
    <TaxCatchAll xmlns="faa3c109-d376-4dba-8b93-c0310b7e3dee" xsi:nil="true"/>
  </documentManagement>
</p:properties>
</file>

<file path=customXml/itemProps1.xml><?xml version="1.0" encoding="utf-8"?>
<ds:datastoreItem xmlns:ds="http://schemas.openxmlformats.org/officeDocument/2006/customXml" ds:itemID="{0308E2C9-B7CF-410B-90A8-14E2B9B2C8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67EE2A-7FAE-43C1-B3CE-549E5166A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8e3af-aff9-49e6-9cb7-312d61038d0a"/>
    <ds:schemaRef ds:uri="faa3c109-d376-4dba-8b93-c0310b7e3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510D6-A42E-458B-83C2-CFD72F3D36A3}">
  <ds:schemaRefs>
    <ds:schemaRef ds:uri="http://schemas.microsoft.com/office/2006/metadata/properties"/>
    <ds:schemaRef ds:uri="http://schemas.microsoft.com/office/infopath/2007/PartnerControls"/>
    <ds:schemaRef ds:uri="6248e3af-aff9-49e6-9cb7-312d61038d0a"/>
    <ds:schemaRef ds:uri="faa3c109-d376-4dba-8b93-c0310b7e3d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881</Words>
  <Application>Microsoft Macintosh PowerPoint</Application>
  <PresentationFormat>On-screen Show (16:9)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Lato</vt:lpstr>
      <vt:lpstr>Aptos</vt:lpstr>
      <vt:lpstr>Lato Black</vt:lpstr>
      <vt:lpstr>Arial</vt:lpstr>
      <vt:lpstr>Calibri</vt:lpstr>
      <vt:lpstr>Simple Light</vt:lpstr>
      <vt:lpstr>Strategies to Support  Job Coaches and CBDS Staff  in the Pursuit of Competitive Integrated Employment</vt:lpstr>
      <vt:lpstr>Session Overview</vt:lpstr>
      <vt:lpstr>“The HOW is as important as the WHAT.”</vt:lpstr>
      <vt:lpstr>Adult Learning: We’re Doing It Wrong</vt:lpstr>
      <vt:lpstr>Stages of Competitive Integrated Employment Services</vt:lpstr>
      <vt:lpstr>Making the Stages Actionable: A Guidebook (sample)</vt:lpstr>
      <vt:lpstr>Learning Considerations: Guidebook</vt:lpstr>
      <vt:lpstr>Tracking Our Investments in People’s Careers: ES-Coach (i.e., a clever way)</vt:lpstr>
      <vt:lpstr>Tracking Our Investments in People’s Careers (cont.)</vt:lpstr>
      <vt:lpstr>Try ES-Coach for Free!</vt:lpstr>
      <vt:lpstr>Tracking Our Investments in People’s Careers: Weekly Service Delivery Report Scoreboard (Jeff’s inelegant but effective method)</vt:lpstr>
      <vt:lpstr>The WHAT Still Matters! Staying on Goal</vt:lpstr>
      <vt:lpstr>Kirkpatrick Model for Training Evaluation</vt:lpstr>
      <vt:lpstr>Learning, Behavior Change, Outcomes</vt:lpstr>
      <vt:lpstr>Finding Time for Training</vt:lpstr>
      <vt:lpstr>Questions, Discussion,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William C Woolery</cp:lastModifiedBy>
  <cp:revision>4</cp:revision>
  <dcterms:modified xsi:type="dcterms:W3CDTF">2025-05-09T13:49:37Z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0x01010004B66F0959A0F6458BCD98DF75195999</vt:lpwstr>
  </property>
  <property fmtid="{D5CDD505-2E9C-101B-9397-08002B2CF9AE}" pid="3" name="MediaServiceImageTags">
    <vt:lpwstr/>
  </property>
</Properties>
</file>